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72" r:id="rId5"/>
    <p:sldId id="262" r:id="rId6"/>
    <p:sldId id="270" r:id="rId7"/>
    <p:sldId id="265" r:id="rId8"/>
    <p:sldId id="266" r:id="rId9"/>
    <p:sldId id="267" r:id="rId10"/>
    <p:sldId id="264" r:id="rId11"/>
    <p:sldId id="271" r:id="rId12"/>
    <p:sldId id="268" r:id="rId13"/>
    <p:sldId id="269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BD7949-ED02-4674-A63A-97C3CE333172}">
          <p14:sldIdLst>
            <p14:sldId id="260"/>
            <p14:sldId id="261"/>
            <p14:sldId id="259"/>
            <p14:sldId id="272"/>
            <p14:sldId id="262"/>
            <p14:sldId id="270"/>
            <p14:sldId id="265"/>
            <p14:sldId id="266"/>
            <p14:sldId id="267"/>
            <p14:sldId id="264"/>
            <p14:sldId id="271"/>
            <p14:sldId id="268"/>
            <p14:sldId id="26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12" autoAdjust="0"/>
    <p:restoredTop sz="94719" autoAdjust="0"/>
  </p:normalViewPr>
  <p:slideViewPr>
    <p:cSldViewPr snapToGrid="0">
      <p:cViewPr varScale="1">
        <p:scale>
          <a:sx n="69" d="100"/>
          <a:sy n="69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lients\NASA%20SpaceApps%20Hack\Kaggle\denguecases_aggregat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'Sheet6 (4)'!$AZ$2</c:f>
              <c:strCache>
                <c:ptCount val="1"/>
                <c:pt idx="0">
                  <c:v>cases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'Sheet6 (4)'!$AZ$3:$AZ$99</c:f>
              <c:numCache>
                <c:formatCode>General</c:formatCode>
                <c:ptCount val="97"/>
                <c:pt idx="0">
                  <c:v>87.968785999999994</c:v>
                </c:pt>
                <c:pt idx="1">
                  <c:v>96.479136999999994</c:v>
                </c:pt>
                <c:pt idx="2">
                  <c:v>190.36630099999999</c:v>
                </c:pt>
                <c:pt idx="3">
                  <c:v>98.152551000000003</c:v>
                </c:pt>
                <c:pt idx="4">
                  <c:v>124.03703</c:v>
                </c:pt>
                <c:pt idx="5">
                  <c:v>215.763498</c:v>
                </c:pt>
                <c:pt idx="6">
                  <c:v>40.665545000000002</c:v>
                </c:pt>
                <c:pt idx="7">
                  <c:v>39.544457000000001</c:v>
                </c:pt>
                <c:pt idx="8">
                  <c:v>85.848888000000002</c:v>
                </c:pt>
                <c:pt idx="9">
                  <c:v>70.557259999999999</c:v>
                </c:pt>
                <c:pt idx="10">
                  <c:v>95.377707999999998</c:v>
                </c:pt>
                <c:pt idx="11">
                  <c:v>171.74568600000001</c:v>
                </c:pt>
                <c:pt idx="12">
                  <c:v>81.624303999999995</c:v>
                </c:pt>
                <c:pt idx="13">
                  <c:v>95.597562999999994</c:v>
                </c:pt>
                <c:pt idx="14">
                  <c:v>174.13877400000001</c:v>
                </c:pt>
                <c:pt idx="15">
                  <c:v>33.546858</c:v>
                </c:pt>
                <c:pt idx="16">
                  <c:v>32.442852999999999</c:v>
                </c:pt>
                <c:pt idx="17">
                  <c:v>60.046579000000001</c:v>
                </c:pt>
                <c:pt idx="18">
                  <c:v>55.225675000000003</c:v>
                </c:pt>
                <c:pt idx="19">
                  <c:v>90.164542999999995</c:v>
                </c:pt>
                <c:pt idx="20">
                  <c:v>135.63883100000001</c:v>
                </c:pt>
                <c:pt idx="21">
                  <c:v>74.176186000000001</c:v>
                </c:pt>
                <c:pt idx="22">
                  <c:v>71.393145000000004</c:v>
                </c:pt>
                <c:pt idx="23">
                  <c:v>138.44613200000001</c:v>
                </c:pt>
                <c:pt idx="24">
                  <c:v>33.664121999999999</c:v>
                </c:pt>
                <c:pt idx="25">
                  <c:v>46.520834000000001</c:v>
                </c:pt>
                <c:pt idx="26">
                  <c:v>93.347658999999993</c:v>
                </c:pt>
                <c:pt idx="27">
                  <c:v>58.769981000000001</c:v>
                </c:pt>
                <c:pt idx="28">
                  <c:v>134.83900199999999</c:v>
                </c:pt>
                <c:pt idx="29">
                  <c:v>187.125473</c:v>
                </c:pt>
                <c:pt idx="30">
                  <c:v>109.27258500000001</c:v>
                </c:pt>
                <c:pt idx="31">
                  <c:v>88.231934999999993</c:v>
                </c:pt>
                <c:pt idx="32">
                  <c:v>143.89751799999999</c:v>
                </c:pt>
                <c:pt idx="33">
                  <c:v>53.876353000000002</c:v>
                </c:pt>
                <c:pt idx="34">
                  <c:v>91.057798000000005</c:v>
                </c:pt>
                <c:pt idx="35">
                  <c:v>184.881978</c:v>
                </c:pt>
                <c:pt idx="36">
                  <c:v>114.48472</c:v>
                </c:pt>
                <c:pt idx="37">
                  <c:v>251.27248900000001</c:v>
                </c:pt>
                <c:pt idx="38">
                  <c:v>400.20591899999999</c:v>
                </c:pt>
                <c:pt idx="39">
                  <c:v>162.21778599999999</c:v>
                </c:pt>
                <c:pt idx="40">
                  <c:v>191.47218699999999</c:v>
                </c:pt>
                <c:pt idx="41">
                  <c:v>276.13014299999998</c:v>
                </c:pt>
                <c:pt idx="42">
                  <c:v>75.884788</c:v>
                </c:pt>
                <c:pt idx="43">
                  <c:v>128.88087100000001</c:v>
                </c:pt>
                <c:pt idx="44">
                  <c:v>423.70277199999998</c:v>
                </c:pt>
                <c:pt idx="45">
                  <c:v>239.40052299999999</c:v>
                </c:pt>
                <c:pt idx="46">
                  <c:v>421.72802999999999</c:v>
                </c:pt>
                <c:pt idx="47">
                  <c:v>607.49949100000003</c:v>
                </c:pt>
                <c:pt idx="48">
                  <c:v>244.44259500000001</c:v>
                </c:pt>
                <c:pt idx="49">
                  <c:v>374.950603</c:v>
                </c:pt>
                <c:pt idx="50">
                  <c:v>530.46734600000002</c:v>
                </c:pt>
                <c:pt idx="51">
                  <c:v>75.918577999999997</c:v>
                </c:pt>
                <c:pt idx="52">
                  <c:v>132.94224500000001</c:v>
                </c:pt>
                <c:pt idx="53">
                  <c:v>678.00966900000003</c:v>
                </c:pt>
                <c:pt idx="54">
                  <c:v>387.48039899999998</c:v>
                </c:pt>
                <c:pt idx="55">
                  <c:v>448.67951599999998</c:v>
                </c:pt>
                <c:pt idx="56">
                  <c:v>515.58070699999996</c:v>
                </c:pt>
                <c:pt idx="57">
                  <c:v>303.43820099999999</c:v>
                </c:pt>
                <c:pt idx="58">
                  <c:v>530.61713799999995</c:v>
                </c:pt>
                <c:pt idx="59">
                  <c:v>696.56173999999999</c:v>
                </c:pt>
                <c:pt idx="60">
                  <c:v>56.287973000000001</c:v>
                </c:pt>
                <c:pt idx="61">
                  <c:v>113.678817</c:v>
                </c:pt>
                <c:pt idx="62">
                  <c:v>522.16421700000001</c:v>
                </c:pt>
                <c:pt idx="63">
                  <c:v>249.492536</c:v>
                </c:pt>
                <c:pt idx="64">
                  <c:v>326.64717400000001</c:v>
                </c:pt>
                <c:pt idx="65">
                  <c:v>366.61897299999998</c:v>
                </c:pt>
                <c:pt idx="66">
                  <c:v>237.79032599999999</c:v>
                </c:pt>
                <c:pt idx="67">
                  <c:v>509.79050799999999</c:v>
                </c:pt>
                <c:pt idx="68">
                  <c:v>469.48017900000002</c:v>
                </c:pt>
                <c:pt idx="69">
                  <c:v>41.435015999999997</c:v>
                </c:pt>
                <c:pt idx="70">
                  <c:v>87.444940000000003</c:v>
                </c:pt>
                <c:pt idx="71">
                  <c:v>226.41754900000001</c:v>
                </c:pt>
                <c:pt idx="72">
                  <c:v>134.40761800000001</c:v>
                </c:pt>
                <c:pt idx="73">
                  <c:v>255.934449</c:v>
                </c:pt>
                <c:pt idx="74">
                  <c:v>243.46980199999999</c:v>
                </c:pt>
                <c:pt idx="75">
                  <c:v>212.50299799999999</c:v>
                </c:pt>
                <c:pt idx="76">
                  <c:v>485.76066300000002</c:v>
                </c:pt>
                <c:pt idx="77">
                  <c:v>331.08271500000001</c:v>
                </c:pt>
                <c:pt idx="78">
                  <c:v>33.818370999999999</c:v>
                </c:pt>
                <c:pt idx="79">
                  <c:v>60.957523999999999</c:v>
                </c:pt>
                <c:pt idx="80">
                  <c:v>121.16441</c:v>
                </c:pt>
                <c:pt idx="81">
                  <c:v>104.008779</c:v>
                </c:pt>
                <c:pt idx="82">
                  <c:v>210.63815700000001</c:v>
                </c:pt>
                <c:pt idx="83">
                  <c:v>160.61857699999999</c:v>
                </c:pt>
                <c:pt idx="84">
                  <c:v>201.73755800000001</c:v>
                </c:pt>
                <c:pt idx="85">
                  <c:v>362.34941199999997</c:v>
                </c:pt>
                <c:pt idx="86">
                  <c:v>270.55192</c:v>
                </c:pt>
                <c:pt idx="87">
                  <c:v>18.947748000000001</c:v>
                </c:pt>
                <c:pt idx="88">
                  <c:v>57.025979</c:v>
                </c:pt>
                <c:pt idx="89">
                  <c:v>57.414448999999998</c:v>
                </c:pt>
                <c:pt idx="90">
                  <c:v>70.586658999999997</c:v>
                </c:pt>
                <c:pt idx="91">
                  <c:v>145.36292399999999</c:v>
                </c:pt>
                <c:pt idx="92">
                  <c:v>116.410686</c:v>
                </c:pt>
                <c:pt idx="93">
                  <c:v>119.082652</c:v>
                </c:pt>
                <c:pt idx="94">
                  <c:v>245.19664900000001</c:v>
                </c:pt>
                <c:pt idx="95">
                  <c:v>194.46346600000001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7D-4B15-B9AB-7EF401FA3A18}"/>
            </c:ext>
          </c:extLst>
        </c:ser>
        <c:ser>
          <c:idx val="1"/>
          <c:order val="1"/>
          <c:tx>
            <c:strRef>
              <c:f>'Sheet6 (4)'!$BA$2</c:f>
              <c:strCache>
                <c:ptCount val="1"/>
                <c:pt idx="0">
                  <c:v>train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'Sheet6 (4)'!$BA$3:$BA$99</c:f>
              <c:numCache>
                <c:formatCode>General</c:formatCode>
                <c:ptCount val="97"/>
                <c:pt idx="0">
                  <c:v>81.289893307263384</c:v>
                </c:pt>
                <c:pt idx="1">
                  <c:v>117.71614379803906</c:v>
                </c:pt>
                <c:pt idx="2">
                  <c:v>177.93001080915505</c:v>
                </c:pt>
                <c:pt idx="3">
                  <c:v>88.534018469840291</c:v>
                </c:pt>
                <c:pt idx="4">
                  <c:v>135.28144573028547</c:v>
                </c:pt>
                <c:pt idx="5">
                  <c:v>229.04384534075319</c:v>
                </c:pt>
                <c:pt idx="6">
                  <c:v>32.269778913718625</c:v>
                </c:pt>
                <c:pt idx="7">
                  <c:v>4.9160054468206962</c:v>
                </c:pt>
                <c:pt idx="8">
                  <c:v>60.861794586042883</c:v>
                </c:pt>
                <c:pt idx="9">
                  <c:v>10.535255583576257</c:v>
                </c:pt>
                <c:pt idx="10">
                  <c:v>62.588903227312137</c:v>
                </c:pt>
                <c:pt idx="11">
                  <c:v>147.23446048825784</c:v>
                </c:pt>
                <c:pt idx="12">
                  <c:v>56.510814187418724</c:v>
                </c:pt>
                <c:pt idx="13">
                  <c:v>93.455675563512116</c:v>
                </c:pt>
                <c:pt idx="14">
                  <c:v>161.25179553275865</c:v>
                </c:pt>
                <c:pt idx="15">
                  <c:v>33.892947486920121</c:v>
                </c:pt>
                <c:pt idx="16">
                  <c:v>-9.0224314170264321</c:v>
                </c:pt>
                <c:pt idx="17">
                  <c:v>67.425687161537752</c:v>
                </c:pt>
                <c:pt idx="18">
                  <c:v>15.436622859939325</c:v>
                </c:pt>
                <c:pt idx="19">
                  <c:v>66.797092829443656</c:v>
                </c:pt>
                <c:pt idx="20">
                  <c:v>141.38119637628057</c:v>
                </c:pt>
                <c:pt idx="21">
                  <c:v>65.340345556050607</c:v>
                </c:pt>
                <c:pt idx="22">
                  <c:v>117.88912017114136</c:v>
                </c:pt>
                <c:pt idx="23">
                  <c:v>189.16421284462845</c:v>
                </c:pt>
                <c:pt idx="24">
                  <c:v>101.70800304780363</c:v>
                </c:pt>
                <c:pt idx="25">
                  <c:v>56.102270475780422</c:v>
                </c:pt>
                <c:pt idx="26">
                  <c:v>125.08358215912331</c:v>
                </c:pt>
                <c:pt idx="27">
                  <c:v>59.173384029361472</c:v>
                </c:pt>
                <c:pt idx="28">
                  <c:v>83.728627743660468</c:v>
                </c:pt>
                <c:pt idx="29">
                  <c:v>214.43880306993981</c:v>
                </c:pt>
                <c:pt idx="30">
                  <c:v>107.28400500421172</c:v>
                </c:pt>
                <c:pt idx="31">
                  <c:v>113.66502398166884</c:v>
                </c:pt>
                <c:pt idx="32">
                  <c:v>224.04307541769398</c:v>
                </c:pt>
                <c:pt idx="33">
                  <c:v>89.566972020831656</c:v>
                </c:pt>
                <c:pt idx="34">
                  <c:v>110.59041852797175</c:v>
                </c:pt>
                <c:pt idx="35">
                  <c:v>172.18045021671426</c:v>
                </c:pt>
                <c:pt idx="36">
                  <c:v>126.47986941365144</c:v>
                </c:pt>
                <c:pt idx="37">
                  <c:v>202.281944974185</c:v>
                </c:pt>
                <c:pt idx="38">
                  <c:v>312.93088609388968</c:v>
                </c:pt>
                <c:pt idx="39">
                  <c:v>195.70131197026475</c:v>
                </c:pt>
                <c:pt idx="40">
                  <c:v>156.14675070736666</c:v>
                </c:pt>
                <c:pt idx="41">
                  <c:v>312.06275356204054</c:v>
                </c:pt>
                <c:pt idx="42">
                  <c:v>120.49102264059991</c:v>
                </c:pt>
                <c:pt idx="43">
                  <c:v>183.46847044852379</c:v>
                </c:pt>
                <c:pt idx="44">
                  <c:v>301.58429176662219</c:v>
                </c:pt>
                <c:pt idx="45">
                  <c:v>255.14020085029705</c:v>
                </c:pt>
                <c:pt idx="46">
                  <c:v>305.32839579372023</c:v>
                </c:pt>
                <c:pt idx="47">
                  <c:v>548.63847147133811</c:v>
                </c:pt>
                <c:pt idx="48">
                  <c:v>313.02009894439084</c:v>
                </c:pt>
                <c:pt idx="49">
                  <c:v>292.25174803385335</c:v>
                </c:pt>
                <c:pt idx="50">
                  <c:v>475.61263439115112</c:v>
                </c:pt>
                <c:pt idx="51">
                  <c:v>165.77420810161047</c:v>
                </c:pt>
                <c:pt idx="52">
                  <c:v>191.99774407936548</c:v>
                </c:pt>
                <c:pt idx="53">
                  <c:v>496.52286632829964</c:v>
                </c:pt>
                <c:pt idx="54">
                  <c:v>374.95244611278423</c:v>
                </c:pt>
                <c:pt idx="55">
                  <c:v>430.51226267913216</c:v>
                </c:pt>
                <c:pt idx="56">
                  <c:v>658.12986266314101</c:v>
                </c:pt>
                <c:pt idx="57">
                  <c:v>292.18968831957295</c:v>
                </c:pt>
                <c:pt idx="58">
                  <c:v>498.52160335904853</c:v>
                </c:pt>
                <c:pt idx="59">
                  <c:v>571.28419673851397</c:v>
                </c:pt>
                <c:pt idx="60">
                  <c:v>104.03400264562845</c:v>
                </c:pt>
                <c:pt idx="61">
                  <c:v>172.6312490620077</c:v>
                </c:pt>
                <c:pt idx="62">
                  <c:v>598.28010782854244</c:v>
                </c:pt>
                <c:pt idx="63">
                  <c:v>315.78851609059762</c:v>
                </c:pt>
                <c:pt idx="64">
                  <c:v>393.70252437348176</c:v>
                </c:pt>
                <c:pt idx="65">
                  <c:v>436.98432352912477</c:v>
                </c:pt>
                <c:pt idx="66">
                  <c:v>155.09897996683546</c:v>
                </c:pt>
                <c:pt idx="67">
                  <c:v>479.02774052154473</c:v>
                </c:pt>
                <c:pt idx="68">
                  <c:v>529.140256922258</c:v>
                </c:pt>
                <c:pt idx="69">
                  <c:v>-95.877597771152111</c:v>
                </c:pt>
                <c:pt idx="70">
                  <c:v>134.13430188887867</c:v>
                </c:pt>
                <c:pt idx="71">
                  <c:v>247.15916065334454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B7D-4B15-B9AB-7EF401FA3A18}"/>
            </c:ext>
          </c:extLst>
        </c:ser>
        <c:ser>
          <c:idx val="2"/>
          <c:order val="2"/>
          <c:tx>
            <c:strRef>
              <c:f>'Sheet6 (4)'!$BB$2</c:f>
              <c:strCache>
                <c:ptCount val="1"/>
                <c:pt idx="0">
                  <c:v>test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'Sheet6 (4)'!$BB$3:$BB$99</c:f>
              <c:numCache>
                <c:formatCode>General</c:formatCode>
                <c:ptCount val="97"/>
                <c:pt idx="72">
                  <c:v>26.54450501461892</c:v>
                </c:pt>
                <c:pt idx="73">
                  <c:v>247.90205605398722</c:v>
                </c:pt>
                <c:pt idx="74">
                  <c:v>143.72901464117612</c:v>
                </c:pt>
                <c:pt idx="75">
                  <c:v>47.806352098411821</c:v>
                </c:pt>
                <c:pt idx="76">
                  <c:v>374.93560889395945</c:v>
                </c:pt>
                <c:pt idx="77">
                  <c:v>287.50976830768479</c:v>
                </c:pt>
                <c:pt idx="78">
                  <c:v>-94.462146648487632</c:v>
                </c:pt>
                <c:pt idx="79">
                  <c:v>43.879731786430014</c:v>
                </c:pt>
                <c:pt idx="80">
                  <c:v>17.209145967536546</c:v>
                </c:pt>
                <c:pt idx="81">
                  <c:v>-16.821050787932329</c:v>
                </c:pt>
                <c:pt idx="82">
                  <c:v>163.25401767963353</c:v>
                </c:pt>
                <c:pt idx="83">
                  <c:v>83.558085946604876</c:v>
                </c:pt>
                <c:pt idx="84">
                  <c:v>125.66013903185419</c:v>
                </c:pt>
                <c:pt idx="85">
                  <c:v>403.39617020907082</c:v>
                </c:pt>
                <c:pt idx="86">
                  <c:v>216.1069783913731</c:v>
                </c:pt>
                <c:pt idx="87">
                  <c:v>42.759378814047352</c:v>
                </c:pt>
                <c:pt idx="88">
                  <c:v>20.096736521922274</c:v>
                </c:pt>
                <c:pt idx="89">
                  <c:v>28.458553048865955</c:v>
                </c:pt>
                <c:pt idx="90">
                  <c:v>33.322226231883086</c:v>
                </c:pt>
                <c:pt idx="91">
                  <c:v>162.3492699907529</c:v>
                </c:pt>
                <c:pt idx="92">
                  <c:v>94.10130907522931</c:v>
                </c:pt>
                <c:pt idx="93">
                  <c:v>172.76231787680217</c:v>
                </c:pt>
                <c:pt idx="94">
                  <c:v>329.90515999159123</c:v>
                </c:pt>
                <c:pt idx="95">
                  <c:v>240.14395881833443</c:v>
                </c:pt>
                <c:pt idx="96">
                  <c:v>73.361177946385681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B7D-4B15-B9AB-7EF401FA3A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562976"/>
        <c:axId val="416806976"/>
      </c:lineChart>
      <c:catAx>
        <c:axId val="354562976"/>
        <c:scaling>
          <c:orientation val="minMax"/>
        </c:scaling>
        <c:delete val="1"/>
        <c:axPos val="b"/>
        <c:majorTickMark val="none"/>
        <c:minorTickMark val="none"/>
        <c:tickLblPos val="nextTo"/>
        <c:crossAx val="416806976"/>
        <c:crosses val="autoZero"/>
        <c:auto val="1"/>
        <c:lblAlgn val="ctr"/>
        <c:lblOffset val="100"/>
        <c:noMultiLvlLbl val="0"/>
      </c:catAx>
      <c:valAx>
        <c:axId val="416806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56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7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0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2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5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5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9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3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2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0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9BCB47DD-A9B7-4873-B5FF-266E720BFE58}" type="datetimeFigureOut">
              <a:rPr lang="en-US" smtClean="0"/>
              <a:pPr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84950C9E-A529-4F87-BFC9-241C0A36CC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0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474590"/>
            <a:ext cx="3121423" cy="31275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324" y="3916970"/>
            <a:ext cx="92773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Advanced Early Dengue Prediction and Exploration Service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Dominic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Ligot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Claire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Tayco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en-US" sz="24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Jansen 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Lopez, Mark </a:t>
            </a:r>
            <a:r>
              <a:rPr lang="en-US" sz="24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Toledo</a:t>
            </a:r>
            <a:endParaRPr lang="en-US" sz="24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October 2019</a:t>
            </a:r>
            <a:endParaRPr lang="en-US" sz="20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3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</a:t>
            </a:r>
            <a:r>
              <a:rPr lang="en-US" dirty="0" smtClean="0">
                <a:solidFill>
                  <a:srgbClr val="FFFF00"/>
                </a:solidFill>
              </a:rPr>
              <a:t>Literature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483" y="2134032"/>
            <a:ext cx="3501517" cy="3580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34032"/>
            <a:ext cx="3479779" cy="3580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850"/>
          <a:stretch/>
        </p:blipFill>
        <p:spPr>
          <a:xfrm>
            <a:off x="4095749" y="2134032"/>
            <a:ext cx="3904579" cy="3580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" y="5927511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Caro, et. al. 2016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6110" y="5927510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Yang, et. al. 2016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9483" y="5927510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Chua et. al. 2018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5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FFFF00"/>
                </a:solidFill>
              </a:rPr>
              <a:t>Impact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2217161"/>
            <a:ext cx="5153242" cy="3435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7390" y="3519055"/>
            <a:ext cx="11914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5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3831" y="3519055"/>
            <a:ext cx="31387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1,130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5382" y="4738472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Lives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59344" y="4738472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New 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1309" y="2217161"/>
            <a:ext cx="5680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 </a:t>
            </a:r>
            <a:r>
              <a:rPr lang="en-US" sz="3200" dirty="0" smtClean="0">
                <a:solidFill>
                  <a:srgbClr val="FFFF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every single day</a:t>
            </a:r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 can reduce the lag in response time we save: 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1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time-series training for all regions</a:t>
            </a:r>
          </a:p>
          <a:p>
            <a:r>
              <a:rPr lang="en-US" dirty="0" smtClean="0"/>
              <a:t>Add satellite data for all target regions</a:t>
            </a:r>
          </a:p>
          <a:p>
            <a:r>
              <a:rPr lang="en-US" dirty="0" smtClean="0"/>
              <a:t>Recommend target areas for on the ground dengue case and deaths monitoring</a:t>
            </a:r>
          </a:p>
          <a:p>
            <a:r>
              <a:rPr lang="en-US" dirty="0" smtClean="0"/>
              <a:t>Set future thresholds for dengue epidemics and short list areas that will be </a:t>
            </a:r>
            <a:r>
              <a:rPr lang="en-US" smtClean="0"/>
              <a:t>hit first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AEDES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5" t="4989" r="12925" b="18821"/>
          <a:stretch/>
        </p:blipFill>
        <p:spPr>
          <a:xfrm>
            <a:off x="3719296" y="2130961"/>
            <a:ext cx="2037359" cy="3140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t="5896" r="14966" b="17914"/>
          <a:stretch/>
        </p:blipFill>
        <p:spPr>
          <a:xfrm>
            <a:off x="995959" y="2130959"/>
            <a:ext cx="2037359" cy="3140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/>
          <a:stretch/>
        </p:blipFill>
        <p:spPr>
          <a:xfrm>
            <a:off x="6442633" y="2130959"/>
            <a:ext cx="2037359" cy="314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/>
          <a:stretch/>
        </p:blipFill>
        <p:spPr>
          <a:xfrm>
            <a:off x="9165970" y="2130959"/>
            <a:ext cx="2037359" cy="31401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5959" y="5480546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Dominic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Ligot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Project Lead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9295" y="5480545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Claire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Tayco</a:t>
            </a: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Statistical Models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42633" y="5480545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Jansen Lopez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Geospatial Models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65969" y="5480544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Mark Toledo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Software Engineer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5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Save Data. Save Lives.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873775"/>
            <a:ext cx="3121423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FFFF00"/>
                </a:solidFill>
              </a:rPr>
              <a:t>Challenge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28837"/>
            <a:ext cx="3169944" cy="392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2128837"/>
            <a:ext cx="3451627" cy="3929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59" y="2128838"/>
            <a:ext cx="3929062" cy="392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5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Problem: </a:t>
            </a:r>
            <a:r>
              <a:rPr lang="en-US" dirty="0" smtClean="0"/>
              <a:t>Philippines Dengue Epidemic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588" r="7146"/>
          <a:stretch/>
        </p:blipFill>
        <p:spPr>
          <a:xfrm>
            <a:off x="342900" y="3948979"/>
            <a:ext cx="3733800" cy="2416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99" y="3948979"/>
            <a:ext cx="3624263" cy="2416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735" y="3948979"/>
            <a:ext cx="3626529" cy="2416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0655" y="1883558"/>
            <a:ext cx="3874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1,107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9465" y="1883558"/>
            <a:ext cx="5444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271,000+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745" y="3102975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7936" y="3102975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99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Problem: </a:t>
            </a:r>
            <a:r>
              <a:rPr lang="en-US" dirty="0" smtClean="0"/>
              <a:t>Philippines Dengue Epidemic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0655" y="1883558"/>
            <a:ext cx="3874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1,107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9465" y="1883558"/>
            <a:ext cx="5444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271,000+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745" y="3102975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7936" y="3102975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727" y="4294909"/>
            <a:ext cx="10806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Reporting is manual and dengue data is delayed.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Public Health Sector’s resources are limited.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We need to move the emphasis from treatment to prevention. </a:t>
            </a:r>
          </a:p>
        </p:txBody>
      </p:sp>
    </p:spTree>
    <p:extLst>
      <p:ext uri="{BB962C8B-B14F-4D97-AF65-F5344CB8AC3E}">
        <p14:creationId xmlns:p14="http://schemas.microsoft.com/office/powerpoint/2010/main" val="37078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FFFF00"/>
                </a:solidFill>
              </a:rPr>
              <a:t>Advanced Dengue Prediction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114799"/>
            <a:ext cx="3773716" cy="1981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781" b="23598"/>
          <a:stretch/>
        </p:blipFill>
        <p:spPr>
          <a:xfrm>
            <a:off x="4209142" y="4114799"/>
            <a:ext cx="3773716" cy="1981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7383" b="10706"/>
          <a:stretch/>
        </p:blipFill>
        <p:spPr>
          <a:xfrm>
            <a:off x="8170634" y="4114799"/>
            <a:ext cx="3773716" cy="1981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" y="2117913"/>
            <a:ext cx="1139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Correlate dengue cases and deaths with </a:t>
            </a:r>
            <a:r>
              <a:rPr lang="en-US" sz="3200" dirty="0" smtClean="0">
                <a:solidFill>
                  <a:srgbClr val="FFFF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real-time data </a:t>
            </a:r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from climate, google searches, and satellite maps, giving an advance indicator of when dengue will emerge and potential dengue hotspot locations. 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/>
          <p:cNvSpPr/>
          <p:nvPr/>
        </p:nvSpPr>
        <p:spPr>
          <a:xfrm>
            <a:off x="170121" y="3316301"/>
            <a:ext cx="11844670" cy="40403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The </a:t>
            </a:r>
            <a:r>
              <a:rPr lang="en-US" dirty="0" smtClean="0">
                <a:solidFill>
                  <a:srgbClr val="FFFF00"/>
                </a:solidFill>
              </a:rPr>
              <a:t>Dengue Data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3722"/>
          <a:stretch/>
        </p:blipFill>
        <p:spPr>
          <a:xfrm>
            <a:off x="457072" y="2741088"/>
            <a:ext cx="1555280" cy="155446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722" r="16420"/>
          <a:stretch/>
        </p:blipFill>
        <p:spPr>
          <a:xfrm>
            <a:off x="2874536" y="2741088"/>
            <a:ext cx="1550088" cy="1554465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0513" b="23598"/>
          <a:stretch/>
        </p:blipFill>
        <p:spPr>
          <a:xfrm>
            <a:off x="7760288" y="2741088"/>
            <a:ext cx="1555177" cy="1554465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" r="33543"/>
          <a:stretch/>
        </p:blipFill>
        <p:spPr>
          <a:xfrm>
            <a:off x="5317205" y="2741088"/>
            <a:ext cx="1550502" cy="1554465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271" y="2741088"/>
            <a:ext cx="1566968" cy="1554465"/>
          </a:xfrm>
          <a:prstGeom prst="ellipse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072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Climate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Creates mosquito breeding environments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4536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Mosquitoes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Get infected and spread cases of disease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88296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Searches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Triggered by public alarm and spread of cases and deaths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12427" y="4639933"/>
            <a:ext cx="1555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Occur if cases are untreated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7959" y="4639933"/>
            <a:ext cx="15552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Reports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 and deaths are reported to Department of Health (2-3 months lag)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091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526494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11060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4112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72347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2885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13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466850"/>
            <a:ext cx="12192000" cy="539115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Correlating: </a:t>
            </a:r>
            <a:r>
              <a:rPr lang="en-US" dirty="0" smtClean="0">
                <a:solidFill>
                  <a:srgbClr val="FFFF00"/>
                </a:solidFill>
              </a:rPr>
              <a:t>Dengue Cases and Deaths</a:t>
            </a:r>
            <a:endParaRPr lang="en-US" dirty="0">
              <a:solidFill>
                <a:srgbClr val="FFFF00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458394"/>
              </p:ext>
            </p:extLst>
          </p:nvPr>
        </p:nvGraphicFramePr>
        <p:xfrm>
          <a:off x="95250" y="1690688"/>
          <a:ext cx="12001500" cy="4711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495300" y="2057400"/>
            <a:ext cx="8458200" cy="36576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48750" y="2057400"/>
            <a:ext cx="2895600" cy="3657600"/>
          </a:xfrm>
          <a:prstGeom prst="rect">
            <a:avLst/>
          </a:prstGeom>
          <a:solidFill>
            <a:schemeClr val="accent4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2533650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Training Period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R2 = 85%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48900" y="2533649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Testing Period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R2 = 69%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dirty="0" smtClean="0">
                <a:solidFill>
                  <a:srgbClr val="FFFF00"/>
                </a:solidFill>
              </a:rPr>
              <a:t>Mosquito Hotpots </a:t>
            </a:r>
            <a:r>
              <a:rPr lang="en-US" dirty="0" smtClean="0"/>
              <a:t>From Satellite Images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938074"/>
            <a:ext cx="3977731" cy="3643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12" y="1938074"/>
            <a:ext cx="6859463" cy="36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6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AEDES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4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291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Roboto Condensed Light</vt:lpstr>
      <vt:lpstr>Office Theme</vt:lpstr>
      <vt:lpstr>PowerPoint Presentation</vt:lpstr>
      <vt:lpstr>Our Challenge</vt:lpstr>
      <vt:lpstr>The Problem: Philippines Dengue Epidemic</vt:lpstr>
      <vt:lpstr>The Problem: Philippines Dengue Epidemic</vt:lpstr>
      <vt:lpstr>Solution: Advanced Dengue Prediction</vt:lpstr>
      <vt:lpstr>Capturing The Dengue Data Cycle</vt:lpstr>
      <vt:lpstr>Correlating: Dengue Cases and Deaths</vt:lpstr>
      <vt:lpstr>Finding Mosquito Hotpots From Satellite Images</vt:lpstr>
      <vt:lpstr>AEDES Dashboard</vt:lpstr>
      <vt:lpstr>Related Literature</vt:lpstr>
      <vt:lpstr>Our Impact</vt:lpstr>
      <vt:lpstr>Next Steps</vt:lpstr>
      <vt:lpstr>Team AEDES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CirroLytix</dc:creator>
  <cp:lastModifiedBy>CirroLytix</cp:lastModifiedBy>
  <cp:revision>25</cp:revision>
  <dcterms:created xsi:type="dcterms:W3CDTF">2019-10-18T04:55:25Z</dcterms:created>
  <dcterms:modified xsi:type="dcterms:W3CDTF">2019-10-19T09:47:38Z</dcterms:modified>
</cp:coreProperties>
</file>